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78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4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3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6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6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0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0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2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1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9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3505-9D12-44CF-B21B-E72394D9C1B4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BC0AE-D91B-44C6-B95E-B9101BD09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9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jabatanperancanganmpspk@gmail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2895600" y="7181850"/>
            <a:ext cx="124206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-2895600" y="3245743"/>
            <a:ext cx="124206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65188" y="1437408"/>
            <a:ext cx="261161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BORANG BANTAHAN</a:t>
            </a:r>
            <a:endParaRPr lang="en-US" sz="1900" b="1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6458" y="3962400"/>
            <a:ext cx="356751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latin typeface="Arial Narrow" pitchFamily="34" charset="0"/>
              </a:rPr>
              <a:t>Kepada</a:t>
            </a:r>
            <a:r>
              <a:rPr lang="en-US" sz="1600" b="1" dirty="0" smtClean="0">
                <a:latin typeface="Arial Narrow" pitchFamily="34" charset="0"/>
              </a:rPr>
              <a:t>:</a:t>
            </a:r>
          </a:p>
          <a:p>
            <a:endParaRPr lang="en-US" sz="1600" dirty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YANG DIPERTUA,</a:t>
            </a:r>
          </a:p>
          <a:p>
            <a:r>
              <a:rPr lang="en-US" sz="1600" b="1" dirty="0" smtClean="0">
                <a:latin typeface="Arial Narrow" pitchFamily="34" charset="0"/>
              </a:rPr>
              <a:t>MAJLIS </a:t>
            </a:r>
            <a:r>
              <a:rPr lang="en-US" sz="1600" b="1" dirty="0">
                <a:latin typeface="Arial Narrow" pitchFamily="34" charset="0"/>
              </a:rPr>
              <a:t>PERBANDARAN </a:t>
            </a:r>
            <a:r>
              <a:rPr lang="en-US" sz="1600" b="1" dirty="0" smtClean="0">
                <a:latin typeface="Arial Narrow" pitchFamily="34" charset="0"/>
              </a:rPr>
              <a:t>SUNGAI PETANI</a:t>
            </a:r>
            <a:r>
              <a:rPr lang="en-US" sz="1600" dirty="0" smtClean="0">
                <a:latin typeface="Arial Narrow" pitchFamily="34" charset="0"/>
              </a:rPr>
              <a:t>,</a:t>
            </a:r>
            <a:r>
              <a:rPr lang="en-US" sz="1600" dirty="0">
                <a:latin typeface="Arial Narrow" pitchFamily="34" charset="0"/>
              </a:rPr>
              <a:t/>
            </a:r>
            <a:br>
              <a:rPr lang="en-US" sz="1600" dirty="0">
                <a:latin typeface="Arial Narrow" pitchFamily="34" charset="0"/>
              </a:rPr>
            </a:br>
            <a:r>
              <a:rPr lang="en-US" sz="1600" dirty="0" err="1" smtClean="0">
                <a:latin typeface="Arial Narrow" pitchFamily="34" charset="0"/>
              </a:rPr>
              <a:t>Menara</a:t>
            </a:r>
            <a:r>
              <a:rPr lang="en-US" sz="1600" dirty="0" smtClean="0">
                <a:latin typeface="Arial Narrow" pitchFamily="34" charset="0"/>
              </a:rPr>
              <a:t> MPSPK,</a:t>
            </a:r>
            <a:r>
              <a:rPr lang="en-US" sz="1600" dirty="0">
                <a:latin typeface="Arial Narrow" pitchFamily="34" charset="0"/>
              </a:rPr>
              <a:t/>
            </a:r>
            <a:br>
              <a:rPr lang="en-US" sz="1600" dirty="0">
                <a:latin typeface="Arial Narrow" pitchFamily="34" charset="0"/>
              </a:rPr>
            </a:br>
            <a:r>
              <a:rPr lang="en-US" sz="1600" dirty="0" err="1" smtClean="0">
                <a:latin typeface="Arial Narrow" pitchFamily="34" charset="0"/>
              </a:rPr>
              <a:t>Jalan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dirty="0" err="1" smtClean="0">
                <a:latin typeface="Arial Narrow" pitchFamily="34" charset="0"/>
              </a:rPr>
              <a:t>Patani</a:t>
            </a:r>
            <a:r>
              <a:rPr lang="en-US" sz="1600" dirty="0" smtClean="0">
                <a:latin typeface="Arial Narrow" pitchFamily="34" charset="0"/>
              </a:rPr>
              <a:t>,</a:t>
            </a:r>
          </a:p>
          <a:p>
            <a:r>
              <a:rPr lang="en-US" sz="1600" dirty="0" smtClean="0">
                <a:latin typeface="Arial Narrow" pitchFamily="34" charset="0"/>
              </a:rPr>
              <a:t>08000 Sungai </a:t>
            </a:r>
            <a:r>
              <a:rPr lang="en-US" sz="1600" dirty="0" err="1" smtClean="0">
                <a:latin typeface="Arial Narrow" pitchFamily="34" charset="0"/>
              </a:rPr>
              <a:t>Petani</a:t>
            </a:r>
            <a:r>
              <a:rPr lang="en-US" sz="1600" dirty="0" smtClean="0">
                <a:latin typeface="Arial Narrow" pitchFamily="34" charset="0"/>
              </a:rPr>
              <a:t>,</a:t>
            </a:r>
          </a:p>
          <a:p>
            <a:r>
              <a:rPr lang="en-US" sz="1600" dirty="0" smtClean="0">
                <a:latin typeface="Arial Narrow" pitchFamily="34" charset="0"/>
              </a:rPr>
              <a:t>Kedah </a:t>
            </a:r>
            <a:r>
              <a:rPr lang="en-US" sz="1600" dirty="0" err="1">
                <a:latin typeface="Arial Narrow" pitchFamily="34" charset="0"/>
              </a:rPr>
              <a:t>Darul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Aman</a:t>
            </a:r>
            <a:r>
              <a:rPr lang="en-US" sz="1600" dirty="0">
                <a:latin typeface="Arial Narrow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0" y="3429000"/>
            <a:ext cx="776538" cy="533400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latin typeface="Arial Narrow" pitchFamily="34" charset="0"/>
              </a:rPr>
              <a:t>Lekatkan</a:t>
            </a:r>
            <a:r>
              <a:rPr lang="en-US" sz="1100" dirty="0" smtClean="0">
                <a:latin typeface="Arial Narrow" pitchFamily="34" charset="0"/>
              </a:rPr>
              <a:t> </a:t>
            </a:r>
            <a:r>
              <a:rPr lang="en-US" sz="1100" dirty="0" err="1" smtClean="0">
                <a:latin typeface="Arial Narrow" pitchFamily="34" charset="0"/>
              </a:rPr>
              <a:t>Setem</a:t>
            </a:r>
            <a:endParaRPr lang="en-US" sz="1100" dirty="0"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6458" y="6081236"/>
            <a:ext cx="2778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Arial Narrow" pitchFamily="34" charset="0"/>
              </a:rPr>
              <a:t>Atau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dirty="0" err="1" smtClean="0">
                <a:latin typeface="Arial Narrow" pitchFamily="34" charset="0"/>
              </a:rPr>
              <a:t>melalui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i="1" dirty="0" smtClean="0">
                <a:latin typeface="Arial Narrow" pitchFamily="34" charset="0"/>
              </a:rPr>
              <a:t>e-mail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smtClean="0">
                <a:latin typeface="Arial Narrow" pitchFamily="34" charset="0"/>
              </a:rPr>
              <a:t>/ fax:</a:t>
            </a:r>
          </a:p>
          <a:p>
            <a:pPr>
              <a:tabLst>
                <a:tab pos="749300" algn="l"/>
              </a:tabLst>
            </a:pPr>
            <a:r>
              <a:rPr lang="en-US" sz="1600" dirty="0" smtClean="0">
                <a:latin typeface="Arial Narrow" pitchFamily="34" charset="0"/>
              </a:rPr>
              <a:t>No. Fax 	: 04-429 6655</a:t>
            </a:r>
          </a:p>
          <a:p>
            <a:pPr>
              <a:tabLst>
                <a:tab pos="749300" algn="l"/>
              </a:tabLst>
            </a:pPr>
            <a:r>
              <a:rPr lang="en-US" sz="1600" i="1" dirty="0" smtClean="0">
                <a:latin typeface="Arial Narrow" pitchFamily="34" charset="0"/>
              </a:rPr>
              <a:t>E-mail</a:t>
            </a:r>
            <a:r>
              <a:rPr lang="en-US" sz="1600" dirty="0" smtClean="0">
                <a:latin typeface="Arial Narrow" pitchFamily="34" charset="0"/>
              </a:rPr>
              <a:t>	: admin@mpspk.gov.my </a:t>
            </a:r>
            <a:endParaRPr lang="en-US" sz="1600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288" y="1808530"/>
            <a:ext cx="66447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DRAF RANCANGAN KAWASAN KHAS TANJUNG DAWAI,</a:t>
            </a:r>
          </a:p>
          <a:p>
            <a:pPr algn="ctr"/>
            <a:r>
              <a:rPr lang="en-US" sz="19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 </a:t>
            </a: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 </a:t>
            </a:r>
            <a:r>
              <a:rPr lang="en-US" sz="19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DAERAH KUALA MUDA, KEDAH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8284" y="7394771"/>
            <a:ext cx="6330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 smtClean="0">
                <a:latin typeface="Century Gothic" pitchFamily="34" charset="0"/>
              </a:rPr>
              <a:t>Kesudian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tuan</a:t>
            </a:r>
            <a:r>
              <a:rPr lang="en-US" sz="1200" dirty="0" smtClean="0">
                <a:latin typeface="Century Gothic" pitchFamily="34" charset="0"/>
              </a:rPr>
              <a:t>/</a:t>
            </a:r>
            <a:r>
              <a:rPr lang="en-US" sz="1200" dirty="0" err="1" smtClean="0">
                <a:latin typeface="Century Gothic" pitchFamily="34" charset="0"/>
              </a:rPr>
              <a:t>puan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meluangkan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masa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bagi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mengisi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borang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ini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amatlah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dihargai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didahului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dengan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ucapan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terima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kasih</a:t>
            </a:r>
            <a:r>
              <a:rPr lang="en-US" sz="1200" dirty="0" smtClean="0">
                <a:latin typeface="Century Gothic" pitchFamily="34" charset="0"/>
              </a:rPr>
              <a:t>.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2840" y="7928173"/>
            <a:ext cx="577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Black" pitchFamily="34" charset="0"/>
              </a:rPr>
              <a:t>TARIKH TUTUP BANTAHAN :03 FEBRUARI 2019 (AHAD) </a:t>
            </a:r>
            <a:endParaRPr lang="en-US" sz="1400" b="1" dirty="0">
              <a:latin typeface="Arial Black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653488"/>
              </p:ext>
            </p:extLst>
          </p:nvPr>
        </p:nvGraphicFramePr>
        <p:xfrm>
          <a:off x="1286458" y="8328624"/>
          <a:ext cx="4237372" cy="1272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266"/>
                <a:gridCol w="2414106"/>
              </a:tblGrid>
              <a:tr h="224482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 Narrow" pitchFamily="34" charset="0"/>
                        </a:rPr>
                        <a:t>UNTUK KEGUNAAN PEJABAT:</a:t>
                      </a:r>
                      <a:endParaRPr lang="en-US" sz="12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48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 Narrow" pitchFamily="34" charset="0"/>
                        </a:rPr>
                        <a:t>BIL. PENYERTAAN</a:t>
                      </a:r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48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 Narrow" pitchFamily="34" charset="0"/>
                        </a:rPr>
                        <a:t>TARIKH DITERIMA</a:t>
                      </a:r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1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 Narrow" pitchFamily="34" charset="0"/>
                        </a:rPr>
                        <a:t>CATATAN</a:t>
                      </a:r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951004" y="3118785"/>
            <a:ext cx="6944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l</a:t>
            </a:r>
            <a:r>
              <a:rPr lang="en-US" sz="1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ipat</a:t>
            </a:r>
            <a:r>
              <a:rPr lang="en-US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 di </a:t>
            </a:r>
            <a:r>
              <a:rPr lang="en-US" sz="1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sini</a:t>
            </a:r>
            <a:endParaRPr lang="en-US" sz="1000" i="1" dirty="0">
              <a:solidFill>
                <a:schemeClr val="tx1">
                  <a:lumMod val="50000"/>
                  <a:lumOff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51003" y="7054892"/>
            <a:ext cx="6944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l</a:t>
            </a:r>
            <a:r>
              <a:rPr lang="en-US" sz="1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ipat</a:t>
            </a:r>
            <a:r>
              <a:rPr lang="en-US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 di </a:t>
            </a:r>
            <a:r>
              <a:rPr lang="en-US" sz="1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rPr>
              <a:t>sini</a:t>
            </a:r>
            <a:endParaRPr lang="en-US" sz="1000" i="1" dirty="0">
              <a:solidFill>
                <a:schemeClr val="tx1">
                  <a:lumMod val="50000"/>
                  <a:lumOff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157" y="113735"/>
            <a:ext cx="1099043" cy="127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6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4785" y="7284610"/>
            <a:ext cx="234816" cy="1934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0" name="Rectangle 9"/>
          <p:cNvSpPr/>
          <p:nvPr/>
        </p:nvSpPr>
        <p:spPr>
          <a:xfrm>
            <a:off x="374785" y="7555730"/>
            <a:ext cx="234816" cy="1934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TextBox 10"/>
          <p:cNvSpPr txBox="1"/>
          <p:nvPr/>
        </p:nvSpPr>
        <p:spPr>
          <a:xfrm>
            <a:off x="609601" y="7250553"/>
            <a:ext cx="168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>
                <a:latin typeface="Century Gothic" pitchFamily="34" charset="0"/>
              </a:rPr>
              <a:t>HADIR</a:t>
            </a:r>
            <a:endParaRPr lang="en-US" sz="1100" dirty="0">
              <a:latin typeface="Century Gothic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1" y="7521673"/>
            <a:ext cx="168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>
                <a:latin typeface="Century Gothic" pitchFamily="34" charset="0"/>
              </a:rPr>
              <a:t>TIDAK HADIR</a:t>
            </a:r>
            <a:endParaRPr lang="en-US" sz="1100" dirty="0"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21672"/>
            <a:ext cx="354937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PANDUAN MENGISI BORANG</a:t>
            </a:r>
            <a:endParaRPr lang="en-US" sz="1900" b="1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284" y="623199"/>
            <a:ext cx="61325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Sila isikan nama penuh dan alamat bagi memudahkan perhubungan.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Sila gunakan ruang yang telah disediakan atau kertas tambahan lain jika ruang yang disediakan tidak mencukupi.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Bantahan/ cadangan mestilah berasaskan kepada perkara-perkara yang terkandung dalam Draf Rancangan Kawasan Khas Tanjung Dawai, Daerah Kuala Muda, Kedah.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Bantahan/ cadangan mestilah berasaskan kepentingan masyarakat dan bukan di atas kepentingan peribadi.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Sampul surat tidak perlu digunakan. Lipat borang ini mengikut garisan bertanda dan hantar sendiri atau melalui pos ke alamat berikut: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lvl="1"/>
            <a:r>
              <a:rPr lang="ms-MY" sz="1200" dirty="0" smtClean="0">
                <a:latin typeface="Arial Narrow" pitchFamily="34" charset="0"/>
              </a:rPr>
              <a:t>YANG DIPERTUA,</a:t>
            </a:r>
          </a:p>
          <a:p>
            <a:pPr lvl="1"/>
            <a:r>
              <a:rPr lang="ms-MY" sz="1200" b="1" dirty="0" smtClean="0">
                <a:latin typeface="Arial Narrow" pitchFamily="34" charset="0"/>
              </a:rPr>
              <a:t>MAJLIS PERBANDARAN SUNGAI PETANI</a:t>
            </a:r>
            <a:r>
              <a:rPr lang="ms-MY" sz="1200" dirty="0" smtClean="0">
                <a:latin typeface="Arial Narrow" pitchFamily="34" charset="0"/>
              </a:rPr>
              <a:t>,</a:t>
            </a:r>
            <a:br>
              <a:rPr lang="ms-MY" sz="1200" dirty="0" smtClean="0">
                <a:latin typeface="Arial Narrow" pitchFamily="34" charset="0"/>
              </a:rPr>
            </a:br>
            <a:r>
              <a:rPr lang="ms-MY" sz="1200" dirty="0" smtClean="0">
                <a:latin typeface="Arial Narrow" pitchFamily="34" charset="0"/>
              </a:rPr>
              <a:t>Menara MPSPK,</a:t>
            </a:r>
            <a:br>
              <a:rPr lang="ms-MY" sz="1200" dirty="0" smtClean="0">
                <a:latin typeface="Arial Narrow" pitchFamily="34" charset="0"/>
              </a:rPr>
            </a:br>
            <a:r>
              <a:rPr lang="ms-MY" sz="1200" dirty="0" smtClean="0">
                <a:latin typeface="Arial Narrow" pitchFamily="34" charset="0"/>
              </a:rPr>
              <a:t>Jalan Patani, </a:t>
            </a:r>
          </a:p>
          <a:p>
            <a:pPr lvl="1"/>
            <a:r>
              <a:rPr lang="ms-MY" sz="1200" dirty="0" smtClean="0">
                <a:latin typeface="Arial Narrow" pitchFamily="34" charset="0"/>
              </a:rPr>
              <a:t>08000 Sungai Petani,</a:t>
            </a:r>
          </a:p>
          <a:p>
            <a:pPr lvl="1"/>
            <a:r>
              <a:rPr lang="ms-MY" sz="1200" dirty="0" smtClean="0">
                <a:latin typeface="Arial Narrow" pitchFamily="34" charset="0"/>
              </a:rPr>
              <a:t>Kedah Darul Aman.</a:t>
            </a:r>
            <a:r>
              <a:rPr lang="ms-MY" sz="1200" dirty="0" smtClean="0">
                <a:latin typeface="Century Gothic" pitchFamily="34" charset="0"/>
              </a:rPr>
              <a:t> </a:t>
            </a:r>
          </a:p>
          <a:p>
            <a:pPr lvl="1"/>
            <a:r>
              <a:rPr lang="ms-MY" sz="1200" b="1" dirty="0" smtClean="0">
                <a:latin typeface="Century Gothic" pitchFamily="34" charset="0"/>
              </a:rPr>
              <a:t>[sebelum atau pada 03 FEBRUARI 2019] (AHAD)</a:t>
            </a:r>
            <a:endParaRPr lang="ms-MY" sz="1200" dirty="0" smtClean="0">
              <a:latin typeface="Century Gothic" pitchFamily="34" charset="0"/>
            </a:endParaRPr>
          </a:p>
          <a:p>
            <a:pPr lvl="2" algn="just"/>
            <a:endParaRPr lang="ms-MY" sz="600" dirty="0" smtClean="0">
              <a:latin typeface="Century Gothic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ms-MY" sz="1200" dirty="0" smtClean="0">
                <a:latin typeface="Century Gothic" pitchFamily="34" charset="0"/>
              </a:rPr>
              <a:t>Jika ada sebarang pertanyaan/ kemusykilan sila hubungi:</a:t>
            </a:r>
          </a:p>
          <a:p>
            <a:pPr marL="228600" indent="-228600" algn="just">
              <a:buFont typeface="+mj-lt"/>
              <a:buAutoNum type="arabicPeriod"/>
            </a:pPr>
            <a:endParaRPr lang="ms-MY" sz="600" dirty="0" smtClean="0">
              <a:latin typeface="Century Gothic" pitchFamily="34" charset="0"/>
            </a:endParaRPr>
          </a:p>
          <a:p>
            <a:pPr lvl="1" algn="just"/>
            <a:r>
              <a:rPr lang="ms-MY" sz="1200" b="1" dirty="0" smtClean="0">
                <a:latin typeface="Arial Narrow" pitchFamily="34" charset="0"/>
              </a:rPr>
              <a:t>JABATAN PERANCANGAN BANDAR,</a:t>
            </a:r>
          </a:p>
          <a:p>
            <a:pPr lvl="1"/>
            <a:r>
              <a:rPr lang="ms-MY" sz="1200" dirty="0" smtClean="0">
                <a:latin typeface="Arial Narrow" pitchFamily="34" charset="0"/>
              </a:rPr>
              <a:t>MAJLIS PERBANDARAN SUNGAI PETANI,</a:t>
            </a:r>
          </a:p>
          <a:p>
            <a:pPr lvl="1"/>
            <a:r>
              <a:rPr lang="ms-MY" sz="1200" dirty="0">
                <a:latin typeface="Arial Narrow" pitchFamily="34" charset="0"/>
              </a:rPr>
              <a:t>Menara MPSPK,</a:t>
            </a:r>
            <a:br>
              <a:rPr lang="ms-MY" sz="1200" dirty="0">
                <a:latin typeface="Arial Narrow" pitchFamily="34" charset="0"/>
              </a:rPr>
            </a:br>
            <a:r>
              <a:rPr lang="ms-MY" sz="1200" dirty="0">
                <a:latin typeface="Arial Narrow" pitchFamily="34" charset="0"/>
              </a:rPr>
              <a:t>Jalan Patani, </a:t>
            </a:r>
          </a:p>
          <a:p>
            <a:pPr lvl="1"/>
            <a:r>
              <a:rPr lang="ms-MY" sz="1200" dirty="0">
                <a:latin typeface="Arial Narrow" pitchFamily="34" charset="0"/>
              </a:rPr>
              <a:t>08000 Sungai Petani</a:t>
            </a:r>
            <a:r>
              <a:rPr lang="ms-MY" sz="1200" dirty="0" smtClean="0">
                <a:latin typeface="Arial Narrow" pitchFamily="34" charset="0"/>
              </a:rPr>
              <a:t>,</a:t>
            </a:r>
            <a:br>
              <a:rPr lang="ms-MY" sz="1200" dirty="0" smtClean="0">
                <a:latin typeface="Arial Narrow" pitchFamily="34" charset="0"/>
              </a:rPr>
            </a:br>
            <a:r>
              <a:rPr lang="ms-MY" sz="1200" dirty="0" smtClean="0">
                <a:latin typeface="Arial Narrow" pitchFamily="34" charset="0"/>
              </a:rPr>
              <a:t>Kedah Darul Aman.</a:t>
            </a:r>
            <a:r>
              <a:rPr lang="ms-MY" sz="1200" dirty="0" smtClean="0">
                <a:latin typeface="Century Gothic" pitchFamily="34" charset="0"/>
              </a:rPr>
              <a:t> </a:t>
            </a:r>
          </a:p>
          <a:p>
            <a:pPr lvl="1">
              <a:tabLst>
                <a:tab pos="914400" algn="l"/>
              </a:tabLst>
            </a:pPr>
            <a:r>
              <a:rPr lang="ms-MY" sz="1200" dirty="0" smtClean="0">
                <a:latin typeface="Arial Narrow" pitchFamily="34" charset="0"/>
              </a:rPr>
              <a:t>No. Tel	: 04-429 6666</a:t>
            </a:r>
          </a:p>
          <a:p>
            <a:pPr lvl="1">
              <a:tabLst>
                <a:tab pos="914400" algn="l"/>
              </a:tabLst>
            </a:pPr>
            <a:r>
              <a:rPr lang="ms-MY" sz="1200" dirty="0" smtClean="0">
                <a:latin typeface="Arial Narrow" pitchFamily="34" charset="0"/>
              </a:rPr>
              <a:t>No. fax 	: 04-429 6655</a:t>
            </a:r>
          </a:p>
          <a:p>
            <a:pPr lvl="1">
              <a:tabLst>
                <a:tab pos="914400" algn="l"/>
              </a:tabLst>
            </a:pPr>
            <a:r>
              <a:rPr lang="ms-MY" sz="1200" dirty="0" smtClean="0">
                <a:latin typeface="Arial Narrow" pitchFamily="34" charset="0"/>
              </a:rPr>
              <a:t>E-mail		: </a:t>
            </a:r>
            <a:r>
              <a:rPr lang="ms-MY" sz="1200" dirty="0" smtClean="0">
                <a:latin typeface="Arial Narrow" pitchFamily="34" charset="0"/>
                <a:hlinkClick r:id="rId2"/>
              </a:rPr>
              <a:t>jabatanperancanganmpspk@gmail.com</a:t>
            </a:r>
            <a:endParaRPr lang="ms-MY" sz="1200" dirty="0" smtClean="0">
              <a:latin typeface="Arial Narrow" pitchFamily="34" charset="0"/>
            </a:endParaRPr>
          </a:p>
          <a:p>
            <a:pPr lvl="1">
              <a:tabLst>
                <a:tab pos="914400" algn="l"/>
              </a:tabLst>
            </a:pPr>
            <a:r>
              <a:rPr lang="ms-MY" sz="1200" dirty="0" smtClean="0">
                <a:latin typeface="Arial Narrow" pitchFamily="34" charset="0"/>
              </a:rPr>
              <a:t>	</a:t>
            </a:r>
            <a:endParaRPr lang="ms-MY" sz="1200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8284" y="6183083"/>
            <a:ext cx="6132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 smtClean="0">
                <a:latin typeface="Century Gothic" pitchFamily="34" charset="0"/>
              </a:rPr>
              <a:t>Anda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juga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dialu-alukan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untuk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hadir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ke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b="1" dirty="0" err="1" smtClean="0">
                <a:latin typeface="Century Gothic" pitchFamily="34" charset="0"/>
              </a:rPr>
              <a:t>Majlis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b="1" dirty="0" err="1" smtClean="0">
                <a:latin typeface="Century Gothic" pitchFamily="34" charset="0"/>
              </a:rPr>
              <a:t>Pendengaran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b="1" dirty="0" err="1" smtClean="0">
                <a:latin typeface="Century Gothic" pitchFamily="34" charset="0"/>
              </a:rPr>
              <a:t>Awam</a:t>
            </a:r>
            <a:r>
              <a:rPr lang="en-US" sz="1200" dirty="0" smtClean="0">
                <a:latin typeface="Century Gothic" pitchFamily="34" charset="0"/>
              </a:rPr>
              <a:t> yang </a:t>
            </a:r>
            <a:r>
              <a:rPr lang="en-US" sz="1200" dirty="0" err="1" smtClean="0">
                <a:latin typeface="Century Gothic" pitchFamily="34" charset="0"/>
              </a:rPr>
              <a:t>akan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memberikan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peluang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kepada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anda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untuk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menjelaskan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dengan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terperinci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bantahan</a:t>
            </a:r>
            <a:r>
              <a:rPr lang="en-US" sz="1200" dirty="0" smtClean="0">
                <a:latin typeface="Century Gothic" pitchFamily="34" charset="0"/>
              </a:rPr>
              <a:t>/ </a:t>
            </a:r>
            <a:r>
              <a:rPr lang="en-US" sz="1200" dirty="0" err="1" smtClean="0">
                <a:latin typeface="Century Gothic" pitchFamily="34" charset="0"/>
              </a:rPr>
              <a:t>cadangan</a:t>
            </a:r>
            <a:r>
              <a:rPr lang="en-US" sz="1200" dirty="0" smtClean="0">
                <a:latin typeface="Century Gothic" pitchFamily="34" charset="0"/>
              </a:rPr>
              <a:t> yang </a:t>
            </a:r>
            <a:r>
              <a:rPr lang="en-US" sz="1200" dirty="0" err="1" smtClean="0">
                <a:latin typeface="Century Gothic" pitchFamily="34" charset="0"/>
              </a:rPr>
              <a:t>telah</a:t>
            </a:r>
            <a:r>
              <a:rPr lang="en-US" sz="1200" dirty="0" smtClean="0">
                <a:latin typeface="Century Gothic" pitchFamily="34" charset="0"/>
              </a:rPr>
              <a:t> </a:t>
            </a:r>
            <a:r>
              <a:rPr lang="en-US" sz="1200" dirty="0" err="1" smtClean="0">
                <a:latin typeface="Century Gothic" pitchFamily="34" charset="0"/>
              </a:rPr>
              <a:t>dikemukakan</a:t>
            </a:r>
            <a:r>
              <a:rPr lang="en-US" sz="1200" dirty="0" smtClean="0">
                <a:latin typeface="Century Gothic" pitchFamily="34" charset="0"/>
              </a:rPr>
              <a:t>. </a:t>
            </a:r>
          </a:p>
          <a:p>
            <a:pPr algn="just"/>
            <a:r>
              <a:rPr lang="en-US" sz="1000" b="1" dirty="0" smtClean="0">
                <a:latin typeface="Arial Narrow" pitchFamily="34" charset="0"/>
              </a:rPr>
              <a:t>(TARIKH, MASA DAN TEMPAT AKAN DIMAKLUMKAN KEMUDIAN)</a:t>
            </a:r>
            <a:endParaRPr lang="en-US" sz="1100" b="1" dirty="0">
              <a:latin typeface="Arial Narrow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2799" y="6945083"/>
            <a:ext cx="3374801" cy="276999"/>
            <a:chOff x="282799" y="7086600"/>
            <a:chExt cx="3374801" cy="276999"/>
          </a:xfrm>
        </p:grpSpPr>
        <p:sp>
          <p:nvSpPr>
            <p:cNvPr id="6" name="TextBox 5"/>
            <p:cNvSpPr txBox="1"/>
            <p:nvPr/>
          </p:nvSpPr>
          <p:spPr>
            <a:xfrm>
              <a:off x="282799" y="7086600"/>
              <a:ext cx="33748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 err="1" smtClean="0">
                  <a:latin typeface="Century Gothic" pitchFamily="34" charset="0"/>
                </a:rPr>
                <a:t>Tandakan</a:t>
              </a:r>
              <a:r>
                <a:rPr lang="en-US" sz="1200" dirty="0" smtClean="0">
                  <a:latin typeface="Century Gothic" pitchFamily="34" charset="0"/>
                </a:rPr>
                <a:t> [      ] </a:t>
              </a:r>
              <a:r>
                <a:rPr lang="en-US" sz="1200" dirty="0" err="1" smtClean="0">
                  <a:latin typeface="Century Gothic" pitchFamily="34" charset="0"/>
                </a:rPr>
                <a:t>kotak</a:t>
              </a:r>
              <a:r>
                <a:rPr lang="en-US" sz="1200" dirty="0" smtClean="0">
                  <a:latin typeface="Century Gothic" pitchFamily="34" charset="0"/>
                </a:rPr>
                <a:t> yang </a:t>
              </a:r>
              <a:r>
                <a:rPr lang="en-US" sz="1200" dirty="0" err="1" smtClean="0">
                  <a:latin typeface="Century Gothic" pitchFamily="34" charset="0"/>
                </a:rPr>
                <a:t>disediakan</a:t>
              </a:r>
              <a:endParaRPr lang="en-US" sz="1200" dirty="0">
                <a:latin typeface="Century Gothic" pitchFamily="34" charset="0"/>
              </a:endParaRPr>
            </a:p>
          </p:txBody>
        </p:sp>
        <p:pic>
          <p:nvPicPr>
            <p:cNvPr id="2050" name="Picture 2" descr="Image result for SIMBOL BETUL 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1900" y="7140592"/>
              <a:ext cx="228600" cy="1690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409662"/>
              </p:ext>
            </p:extLst>
          </p:nvPr>
        </p:nvGraphicFramePr>
        <p:xfrm>
          <a:off x="374784" y="7859483"/>
          <a:ext cx="3892416" cy="196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4016"/>
                <a:gridCol w="2438400"/>
              </a:tblGrid>
              <a:tr h="204521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Arial Narrow" pitchFamily="34" charset="0"/>
                        </a:rPr>
                        <a:t>NAMA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21">
                <a:tc rowSpan="3">
                  <a:txBody>
                    <a:bodyPr/>
                    <a:lstStyle/>
                    <a:p>
                      <a:r>
                        <a:rPr lang="en-US" sz="1050" dirty="0" smtClean="0">
                          <a:latin typeface="Arial Narrow" pitchFamily="34" charset="0"/>
                        </a:rPr>
                        <a:t>ALAMAT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 vMerge="1">
                  <a:txBody>
                    <a:bodyPr/>
                    <a:lstStyle/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 vMerge="1">
                  <a:txBody>
                    <a:bodyPr/>
                    <a:lstStyle/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Arial Narrow" pitchFamily="34" charset="0"/>
                        </a:rPr>
                        <a:t>NO. HP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Arial Narrow" pitchFamily="34" charset="0"/>
                        </a:rPr>
                        <a:t>AGENSI/</a:t>
                      </a:r>
                      <a:r>
                        <a:rPr lang="en-US" sz="1050" baseline="0" dirty="0" smtClean="0">
                          <a:latin typeface="Arial Narrow" pitchFamily="34" charset="0"/>
                        </a:rPr>
                        <a:t> PERTUBUHAN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Arial Narrow" pitchFamily="34" charset="0"/>
                        </a:rPr>
                        <a:t>TARIKH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056" name="Group 2055"/>
          <p:cNvGrpSpPr/>
          <p:nvPr/>
        </p:nvGrpSpPr>
        <p:grpSpPr>
          <a:xfrm>
            <a:off x="4356100" y="7638255"/>
            <a:ext cx="2379416" cy="2062728"/>
            <a:chOff x="4478584" y="7452103"/>
            <a:chExt cx="2379416" cy="2062728"/>
          </a:xfrm>
        </p:grpSpPr>
        <p:grpSp>
          <p:nvGrpSpPr>
            <p:cNvPr id="16" name="Group 15"/>
            <p:cNvGrpSpPr/>
            <p:nvPr/>
          </p:nvGrpSpPr>
          <p:grpSpPr>
            <a:xfrm>
              <a:off x="4478584" y="7452103"/>
              <a:ext cx="1922216" cy="246221"/>
              <a:chOff x="4478584" y="7452103"/>
              <a:chExt cx="1922216" cy="2462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478584" y="7478466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713400" y="7452103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Pemilik</a:t>
                </a:r>
                <a:r>
                  <a:rPr lang="en-US" sz="1000" dirty="0" smtClean="0">
                    <a:latin typeface="Century Gothic" pitchFamily="34" charset="0"/>
                  </a:rPr>
                  <a:t> Tanah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48" name="Group 2047"/>
            <p:cNvGrpSpPr/>
            <p:nvPr/>
          </p:nvGrpSpPr>
          <p:grpSpPr>
            <a:xfrm>
              <a:off x="4478584" y="7678773"/>
              <a:ext cx="1922216" cy="246221"/>
              <a:chOff x="4478584" y="7723223"/>
              <a:chExt cx="1922216" cy="246221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478584" y="7749586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713400" y="7723223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Penduduk</a:t>
                </a:r>
                <a:r>
                  <a:rPr lang="en-US" sz="1000" dirty="0" smtClean="0">
                    <a:latin typeface="Century Gothic" pitchFamily="34" charset="0"/>
                  </a:rPr>
                  <a:t> </a:t>
                </a:r>
                <a:r>
                  <a:rPr lang="en-US" sz="1000" dirty="0" err="1" smtClean="0">
                    <a:latin typeface="Century Gothic" pitchFamily="34" charset="0"/>
                  </a:rPr>
                  <a:t>Setempat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49" name="Group 2048"/>
            <p:cNvGrpSpPr/>
            <p:nvPr/>
          </p:nvGrpSpPr>
          <p:grpSpPr>
            <a:xfrm>
              <a:off x="4478584" y="7905750"/>
              <a:ext cx="1922216" cy="246221"/>
              <a:chOff x="4478584" y="8002344"/>
              <a:chExt cx="1922216" cy="24622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478584" y="8028707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13400" y="8002344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Pekerja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51" name="Group 2050"/>
            <p:cNvGrpSpPr/>
            <p:nvPr/>
          </p:nvGrpSpPr>
          <p:grpSpPr>
            <a:xfrm>
              <a:off x="4478584" y="8128000"/>
              <a:ext cx="1922216" cy="246221"/>
              <a:chOff x="4478584" y="8273464"/>
              <a:chExt cx="1922216" cy="24622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4478584" y="8299827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713400" y="8273464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Pemilik</a:t>
                </a:r>
                <a:r>
                  <a:rPr lang="en-US" sz="1000" dirty="0" smtClean="0">
                    <a:latin typeface="Century Gothic" pitchFamily="34" charset="0"/>
                  </a:rPr>
                  <a:t> </a:t>
                </a:r>
                <a:r>
                  <a:rPr lang="en-US" sz="1000" dirty="0" err="1" smtClean="0">
                    <a:latin typeface="Century Gothic" pitchFamily="34" charset="0"/>
                  </a:rPr>
                  <a:t>Bangunan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52" name="Group 2051"/>
            <p:cNvGrpSpPr/>
            <p:nvPr/>
          </p:nvGrpSpPr>
          <p:grpSpPr>
            <a:xfrm>
              <a:off x="4478584" y="8358029"/>
              <a:ext cx="1922216" cy="246221"/>
              <a:chOff x="4478584" y="8555409"/>
              <a:chExt cx="1922216" cy="246221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4478584" y="8581772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713400" y="8555409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Pengusaha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53" name="Group 2052"/>
            <p:cNvGrpSpPr/>
            <p:nvPr/>
          </p:nvGrpSpPr>
          <p:grpSpPr>
            <a:xfrm>
              <a:off x="4478584" y="8585200"/>
              <a:ext cx="2379416" cy="246221"/>
              <a:chOff x="4478584" y="8826529"/>
              <a:chExt cx="2379416" cy="246221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4478584" y="8852892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713400" y="8826529"/>
                <a:ext cx="21446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Penyewa</a:t>
                </a:r>
                <a:r>
                  <a:rPr lang="en-US" sz="1000" dirty="0" smtClean="0">
                    <a:latin typeface="Century Gothic" pitchFamily="34" charset="0"/>
                  </a:rPr>
                  <a:t> Tanah/ </a:t>
                </a:r>
                <a:r>
                  <a:rPr lang="en-US" sz="1000" dirty="0" err="1" smtClean="0">
                    <a:latin typeface="Century Gothic" pitchFamily="34" charset="0"/>
                  </a:rPr>
                  <a:t>Bangunan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54" name="Group 2053"/>
            <p:cNvGrpSpPr/>
            <p:nvPr/>
          </p:nvGrpSpPr>
          <p:grpSpPr>
            <a:xfrm>
              <a:off x="4478584" y="8807450"/>
              <a:ext cx="2379416" cy="246221"/>
              <a:chOff x="4478584" y="9105650"/>
              <a:chExt cx="2379416" cy="246221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78584" y="9132013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713400" y="9105650"/>
                <a:ext cx="21446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Pengunjung</a:t>
                </a:r>
                <a:r>
                  <a:rPr lang="en-US" sz="1000" dirty="0" smtClean="0">
                    <a:latin typeface="Century Gothic" pitchFamily="34" charset="0"/>
                  </a:rPr>
                  <a:t>/ </a:t>
                </a:r>
                <a:r>
                  <a:rPr lang="en-US" sz="1000" dirty="0" err="1" smtClean="0">
                    <a:latin typeface="Century Gothic" pitchFamily="34" charset="0"/>
                  </a:rPr>
                  <a:t>Pelancong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2055" name="Group 2054"/>
            <p:cNvGrpSpPr/>
            <p:nvPr/>
          </p:nvGrpSpPr>
          <p:grpSpPr>
            <a:xfrm>
              <a:off x="4478584" y="9036050"/>
              <a:ext cx="1922216" cy="246221"/>
              <a:chOff x="4478584" y="9376770"/>
              <a:chExt cx="1922216" cy="246221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4478584" y="9403133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713400" y="9376770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err="1" smtClean="0">
                    <a:latin typeface="Century Gothic" pitchFamily="34" charset="0"/>
                  </a:rPr>
                  <a:t>Agensi</a:t>
                </a:r>
                <a:r>
                  <a:rPr lang="en-US" sz="1000" dirty="0" smtClean="0">
                    <a:latin typeface="Century Gothic" pitchFamily="34" charset="0"/>
                  </a:rPr>
                  <a:t>/ Jab </a:t>
                </a:r>
                <a:r>
                  <a:rPr lang="en-US" sz="1000" dirty="0" err="1" smtClean="0">
                    <a:latin typeface="Century Gothic" pitchFamily="34" charset="0"/>
                  </a:rPr>
                  <a:t>Kerajaan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478584" y="9268610"/>
              <a:ext cx="1922216" cy="246221"/>
              <a:chOff x="4478584" y="9376770"/>
              <a:chExt cx="1922216" cy="246221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4478584" y="9403133"/>
                <a:ext cx="234816" cy="19349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713400" y="9376770"/>
                <a:ext cx="16874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 smtClean="0">
                    <a:latin typeface="Century Gothic" pitchFamily="34" charset="0"/>
                  </a:rPr>
                  <a:t>NGO</a:t>
                </a:r>
                <a:endParaRPr lang="en-US" sz="1000" dirty="0">
                  <a:latin typeface="Century Gothic" pitchFamily="34" charset="0"/>
                </a:endParaRPr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4260850" y="7401688"/>
            <a:ext cx="2590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b="1" dirty="0" smtClean="0">
                <a:latin typeface="Century Gothic" pitchFamily="34" charset="0"/>
              </a:rPr>
              <a:t>PERANAN ANDA DI KAWASAN KAJIAN:</a:t>
            </a:r>
            <a:endParaRPr lang="en-US" sz="10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71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301807"/>
              </p:ext>
            </p:extLst>
          </p:nvPr>
        </p:nvGraphicFramePr>
        <p:xfrm>
          <a:off x="533400" y="609600"/>
          <a:ext cx="5867400" cy="1958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1066800"/>
                <a:gridCol w="591573"/>
                <a:gridCol w="1780152"/>
                <a:gridCol w="1895475"/>
              </a:tblGrid>
              <a:tr h="3810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DRAF RANCANGAN KAWASAN</a:t>
                      </a:r>
                      <a:r>
                        <a:rPr lang="en-US" sz="1050" b="1" baseline="0" dirty="0" smtClean="0">
                          <a:latin typeface="Arial Narrow" pitchFamily="34" charset="0"/>
                        </a:rPr>
                        <a:t> KHAS TANJUNG DAWAI, DAERAH KUALA MUDA, KEDAH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PERKARA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BANTAHAN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 Narrow" pitchFamily="34" charset="0"/>
                        </a:rPr>
                        <a:t>( </a:t>
                      </a:r>
                      <a:r>
                        <a:rPr lang="en-US" sz="1100" b="1" dirty="0" err="1" smtClean="0">
                          <a:latin typeface="Arial Narrow" pitchFamily="34" charset="0"/>
                        </a:rPr>
                        <a:t>Nyatakan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No. Lot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dan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Mukim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,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jika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berkaitan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:)</a:t>
                      </a:r>
                      <a:endParaRPr lang="en-US" sz="1100" b="1" dirty="0" smtClean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CADANGAN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BIL.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SUBJEK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MUKA SURAT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Arial Narrow" pitchFamily="34" charset="0"/>
                        </a:rPr>
                        <a:t>1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 err="1" smtClean="0">
                          <a:latin typeface="Arial Narrow" pitchFamily="34" charset="0"/>
                        </a:rPr>
                        <a:t>Pengangkutan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smtClean="0">
                          <a:latin typeface="Arial Narrow" pitchFamily="34" charset="0"/>
                        </a:rPr>
                        <a:t>3-2</a:t>
                      </a:r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>
                          <a:latin typeface="Arial Narrow" pitchFamily="34" charset="0"/>
                        </a:rPr>
                        <a:t>Kekurangan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tempat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letak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kereta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menyebabkan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kesesakan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lalulintas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berlaku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terutama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di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hujung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minggu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/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cuti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am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Arial Narrow" pitchFamily="34" charset="0"/>
                        </a:rPr>
                        <a:t>Perbanyakkan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tempat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letak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kereta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supaya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lalulintas</a:t>
                      </a:r>
                      <a:r>
                        <a:rPr lang="en-US" sz="11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dirty="0" err="1" smtClean="0">
                          <a:latin typeface="Arial Narrow" pitchFamily="34" charset="0"/>
                        </a:rPr>
                        <a:t>berjalan</a:t>
                      </a:r>
                      <a:r>
                        <a:rPr lang="en-US" sz="11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 Narrow" pitchFamily="34" charset="0"/>
                        </a:rPr>
                        <a:t>lancar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71600" y="221672"/>
            <a:ext cx="354937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PANDUAN MENGISI BORANG</a:t>
            </a:r>
            <a:endParaRPr lang="en-US" sz="1900" b="1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752447"/>
              </p:ext>
            </p:extLst>
          </p:nvPr>
        </p:nvGraphicFramePr>
        <p:xfrm>
          <a:off x="533400" y="2948940"/>
          <a:ext cx="5867400" cy="6652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1066800"/>
                <a:gridCol w="591573"/>
                <a:gridCol w="1780152"/>
                <a:gridCol w="1895475"/>
              </a:tblGrid>
              <a:tr h="3810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DRAF RANCANGAN  KAWASAN</a:t>
                      </a:r>
                      <a:r>
                        <a:rPr lang="en-US" sz="1050" b="1" baseline="0" dirty="0" smtClean="0">
                          <a:latin typeface="Arial Narrow" pitchFamily="34" charset="0"/>
                        </a:rPr>
                        <a:t> KHAS TANJUNG DAWAI, DAERAH  KUALA MUDA, KEDAH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PERKARA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BANTAHAN</a:t>
                      </a:r>
                    </a:p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( </a:t>
                      </a:r>
                      <a:r>
                        <a:rPr lang="en-US" sz="1100" b="1" dirty="0" err="1" smtClean="0">
                          <a:latin typeface="Arial Narrow" pitchFamily="34" charset="0"/>
                        </a:rPr>
                        <a:t>Nyatakan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No. Lot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dan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Mukim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,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jika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berkaitan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:)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CADANGAN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BIL.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SUBJEK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MUKA SURAT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8313874">
            <a:off x="5536215" y="2022765"/>
            <a:ext cx="1512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endParaRPr lang="en-US" sz="2000" b="1" dirty="0">
              <a:ln w="10160">
                <a:solidFill>
                  <a:schemeClr val="tx1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7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276444"/>
              </p:ext>
            </p:extLst>
          </p:nvPr>
        </p:nvGraphicFramePr>
        <p:xfrm>
          <a:off x="533400" y="533400"/>
          <a:ext cx="5867400" cy="89153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8175"/>
                <a:gridCol w="962025"/>
                <a:gridCol w="591573"/>
                <a:gridCol w="1780152"/>
                <a:gridCol w="1895475"/>
              </a:tblGrid>
              <a:tr h="512969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DRAF RANCANGAN KAWASAN</a:t>
                      </a:r>
                      <a:r>
                        <a:rPr lang="en-US" sz="1050" b="1" baseline="0" dirty="0" smtClean="0">
                          <a:latin typeface="Arial Narrow" pitchFamily="34" charset="0"/>
                        </a:rPr>
                        <a:t> KHAS TANJUNG DAWAI, DAERAH KUALA MUDA , KEDAH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855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 Narrow" pitchFamily="34" charset="0"/>
                        </a:rPr>
                        <a:t>PERKARA</a:t>
                      </a:r>
                      <a:endParaRPr lang="en-US" sz="105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BANTAHAN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 Narrow" pitchFamily="34" charset="0"/>
                        </a:rPr>
                        <a:t>( </a:t>
                      </a:r>
                      <a:r>
                        <a:rPr lang="en-US" sz="1100" b="1" dirty="0" err="1" smtClean="0">
                          <a:latin typeface="Arial Narrow" pitchFamily="34" charset="0"/>
                        </a:rPr>
                        <a:t>Nyatakan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No. Lot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dan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Mukim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,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jika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berkaitan</a:t>
                      </a:r>
                      <a:r>
                        <a:rPr lang="en-US" sz="1100" b="1" baseline="0" smtClean="0">
                          <a:latin typeface="Arial Narrow" pitchFamily="34" charset="0"/>
                        </a:rPr>
                        <a:t>:)</a:t>
                      </a:r>
                      <a:endParaRPr lang="en-US" sz="1100" b="1" dirty="0" smtClean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CADANGAN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245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BIL.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SUBJEK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Arial Narrow" pitchFamily="34" charset="0"/>
                        </a:rPr>
                        <a:t>MUKA SURAT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71421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6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379</Words>
  <Application>Microsoft Office PowerPoint</Application>
  <PresentationFormat>A4 Paper (210x297 mm)</PresentationFormat>
  <Paragraphs>161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47</cp:revision>
  <cp:lastPrinted>2018-12-04T07:02:37Z</cp:lastPrinted>
  <dcterms:created xsi:type="dcterms:W3CDTF">2018-01-22T03:26:43Z</dcterms:created>
  <dcterms:modified xsi:type="dcterms:W3CDTF">2018-12-04T07:02:42Z</dcterms:modified>
</cp:coreProperties>
</file>